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3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3BEAE6-AAE8-4152-86A1-73EE838B9561}" type="datetimeFigureOut">
              <a:rPr lang="el-GR" smtClean="0"/>
              <a:pPr/>
              <a:t>20/4/2013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5B5EC0-890F-46AD-9345-82ECF58BBF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A0%CE%BF%CE%BB%CF%85%CF%84%CE%B5%CF%87%CE%BD%CE%B5%CE%AF%CE%BF_%CE%9A%CF%81%CE%AE%CF%84%CE%B7%CF%82" TargetMode="External"/><Relationship Id="rId2" Type="http://schemas.openxmlformats.org/officeDocument/2006/relationships/hyperlink" Target="http://el.wikipedia.org/wiki/%CE%95%CE%B8%CE%BD%CE%B9%CE%BA%CF%8C_%CE%9C%CE%B5%CF%84%CF%83%CF%8C%CE%B2%CE%B9%CE%BF_%CE%A0%CE%BF%CE%BB%CF%85%CF%84%CE%B5%CF%87%CE%BD%CE%B5%CE%AF%CE%B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4%CE%B7%CE%BC%CE%BF%CE%BA%CF%81%CE%AF%CF%84%CE%B5%CE%B9%CE%BF_%CE%A0%CE%B1%CE%BD%CE%B5%CF%80%CE%B9%CF%83%CF%84%CE%AE%CE%BC%CE%B9%CE%BF_%CE%98%CF%81%CE%AC%CE%BA%CE%B7%CF%82" TargetMode="External"/><Relationship Id="rId7" Type="http://schemas.openxmlformats.org/officeDocument/2006/relationships/hyperlink" Target="http://el.wikipedia.org/wiki/%CE%A0%CE%B1%CE%BD%CE%B5%CF%80%CE%B9%CF%83%CF%84%CE%AE%CE%BC%CE%B9%CE%BF_%CE%A0%CE%B1%CF%84%CF%81%CF%8E%CE%BD" TargetMode="External"/><Relationship Id="rId2" Type="http://schemas.openxmlformats.org/officeDocument/2006/relationships/hyperlink" Target="http://el.wikipedia.org/wiki/%CE%91%CF%81%CE%B9%CF%83%CF%84%CE%BF%CF%84%CE%AD%CE%BB%CE%B5%CE%B9%CE%BF_%CE%A0%CE%B1%CE%BD%CE%B5%CF%80%CE%B9%CF%83%CF%84%CE%AE%CE%BC%CE%B9%CE%BF_%CE%98%CE%B5%CF%83%CF%83%CE%B1%CE%BB%CE%BF%CE%BD%CE%AF%CE%BA%CE%B7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.wikipedia.org/wiki/%CE%A0%CE%B1%CE%BD%CE%B5%CF%80%CE%B9%CF%83%CF%84%CE%AE%CE%BC%CE%B9%CE%BF_%CE%98%CE%B5%CF%83%CF%83%CE%B1%CE%BB%CE%AF%CE%B1%CF%82" TargetMode="External"/><Relationship Id="rId5" Type="http://schemas.openxmlformats.org/officeDocument/2006/relationships/hyperlink" Target="http://el.wikipedia.org/wiki/%CE%A0%CE%B1%CE%BD%CE%B5%CF%80%CE%B9%CF%83%CF%84%CE%AE%CE%BC%CE%B9%CE%BF_%CE%91%CE%B9%CE%B3%CE%B1%CE%AF%CE%BF%CF%85" TargetMode="External"/><Relationship Id="rId4" Type="http://schemas.openxmlformats.org/officeDocument/2006/relationships/hyperlink" Target="http://el.wikipedia.org/wiki/%CE%A0%CE%B1%CE%BD%CE%B5%CF%80%CE%B9%CF%83%CF%84%CE%AE%CE%BC%CE%B9%CE%BF_%CE%94%CF%85%CF%84%CE%B9%CE%BA%CE%AE%CF%82_%CE%9C%CE%B1%CE%BA%CE%B5%CE%B4%CE%BF%CE%BD%CE%AF%CE%B1%CF%8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επιστημονικο πεδιο</a:t>
            </a:r>
            <a:r>
              <a:rPr lang="en-US" dirty="0" smtClean="0"/>
              <a:t> </a:t>
            </a:r>
            <a:r>
              <a:rPr lang="el-GR" dirty="0" smtClean="0"/>
              <a:t>τεχνολογικεσ επιστημεσ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9145016" cy="482453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l-GR" dirty="0" smtClean="0"/>
              <a:t>ΠΟΛΥΤΕΧΝΙΚΕΣ </a:t>
            </a:r>
            <a:r>
              <a:rPr lang="el-GR" dirty="0" smtClean="0"/>
              <a:t>ΣΧΟΛΕΣ</a:t>
            </a:r>
          </a:p>
          <a:p>
            <a:pPr algn="l">
              <a:buFont typeface="Wingdings" pitchFamily="2" charset="2"/>
              <a:buChar char="v"/>
            </a:pPr>
            <a:r>
              <a:rPr lang="el-GR" dirty="0" smtClean="0"/>
              <a:t>ΓΕΩΠΟΝΙΚΟ  ΠΑΝΕΠΙΣΤΗΜΙΟ </a:t>
            </a:r>
          </a:p>
          <a:p>
            <a:pPr algn="l">
              <a:buFont typeface="Wingdings" pitchFamily="2" charset="2"/>
              <a:buChar char="v"/>
            </a:pPr>
            <a:r>
              <a:rPr lang="el-GR" dirty="0" smtClean="0"/>
              <a:t>ΕΠΙΣΤΗΜΕΣ ΥΠΟΛΟΓΙΣΤΩΝ&amp; ΠΛΗΡΟΦΟΡΙΚΗ</a:t>
            </a:r>
          </a:p>
          <a:p>
            <a:pPr algn="l">
              <a:buFont typeface="Wingdings" pitchFamily="2" charset="2"/>
              <a:buChar char="v"/>
            </a:pPr>
            <a:r>
              <a:rPr lang="el-GR" dirty="0" smtClean="0"/>
              <a:t>ΤΕΙ(ΜΗΧΑΝΟΛΟΓΙΑΣ,ΑΥΤΟΜΑΤΙΣΜΟΥ, ΗΛΕΚΤΡΟΛΟΓΙΑΣ,ΠΛΗΡΟΦΟΡΙΚΗΣ,ΔΟΜΙΚΩΝΕΡΓΩΝ,ΦΩΤΟΓΡΑΦΙΑΣ,ΑΝΑΚΑΙΝΙΣΗΣ ΚΤΙΡΙΩΝ,κ.α.)</a:t>
            </a:r>
          </a:p>
          <a:p>
            <a:pPr algn="l"/>
            <a:r>
              <a:rPr lang="el-GR" dirty="0" smtClean="0">
                <a:solidFill>
                  <a:srgbClr val="FF0000"/>
                </a:solidFill>
              </a:rPr>
              <a:t>ΣΤΡΑΤΙΩΤΙΚΕΣ ΣΧΟΛΕΣ</a:t>
            </a:r>
          </a:p>
          <a:p>
            <a:pPr algn="l"/>
            <a:r>
              <a:rPr lang="el-GR" dirty="0" smtClean="0">
                <a:solidFill>
                  <a:srgbClr val="FF0000"/>
                </a:solidFill>
              </a:rPr>
              <a:t>ΑΚΑΔΗΜΙΕΣ ΕΜΠΟΡΙΚΟΥ ΝΑΥΤΙΚΟΥ</a:t>
            </a:r>
            <a:endParaRPr lang="el-GR" dirty="0" smtClean="0">
              <a:solidFill>
                <a:srgbClr val="FF0000"/>
              </a:solidFill>
            </a:endParaRPr>
          </a:p>
          <a:p>
            <a:pPr algn="l"/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ΑΥΤΟΤΕΛΗ ΠΟΛΥΤΕΧΝΕΙΑ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 </a:t>
            </a:r>
            <a:r>
              <a:rPr lang="el-GR" dirty="0" smtClean="0">
                <a:solidFill>
                  <a:srgbClr val="0070C0"/>
                </a:solidFill>
                <a:hlinkClick r:id="rId2" tooltip="Εθνικό Μετσόβιο Πολυτεχνείο"/>
              </a:rPr>
              <a:t>Εθνικό</a:t>
            </a:r>
            <a:r>
              <a:rPr lang="el-GR" dirty="0" smtClean="0">
                <a:hlinkClick r:id="rId2" tooltip="Εθνικό Μετσόβιο Πολυτεχνείο"/>
              </a:rPr>
              <a:t> Μετσόβιο Πολυτεχνεί</a:t>
            </a:r>
            <a:r>
              <a:rPr lang="el-GR" dirty="0" smtClean="0">
                <a:solidFill>
                  <a:srgbClr val="0070C0"/>
                </a:solidFill>
                <a:hlinkClick r:id="rId2" tooltip="Εθνικό Μετσόβιο Πολυτεχνείο"/>
              </a:rPr>
              <a:t>ο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 smtClean="0">
              <a:solidFill>
                <a:srgbClr val="0070C0"/>
              </a:solidFill>
            </a:endParaRP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 </a:t>
            </a:r>
            <a:r>
              <a:rPr lang="el-GR" dirty="0" smtClean="0">
                <a:hlinkClick r:id="rId3" tooltip="Πολυτεχνείο Κρήτης"/>
              </a:rPr>
              <a:t>Πολυτεχνείο Κρήτης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ΠΟΛΥΤΕΧΝΙΚΕΣ ΣΧΟΛΕΣ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>
                <a:hlinkClick r:id="rId2" tooltip="Αριστοτέλειο Πανεπιστήμιο Θεσσαλονίκης"/>
              </a:rPr>
              <a:t>Αριστοτέλειο Πανεπιστήμιο Θεσσαλονίκης</a:t>
            </a:r>
            <a:endParaRPr lang="el-GR" u="sng" dirty="0" smtClean="0"/>
          </a:p>
          <a:p>
            <a:r>
              <a:rPr lang="el-GR" dirty="0" smtClean="0">
                <a:hlinkClick r:id="rId3" tooltip="Δημοκρίτειο Πανεπιστήμιο Θράκης"/>
              </a:rPr>
              <a:t>Δημοκρίτειο Πανεπιστήμιο Θράκης</a:t>
            </a:r>
            <a:endParaRPr lang="el-GR" dirty="0" smtClean="0"/>
          </a:p>
          <a:p>
            <a:r>
              <a:rPr lang="el-GR" u="sng" dirty="0" smtClean="0">
                <a:hlinkClick r:id="rId4" tooltip="Πανεπιστήμιο Δυτικής Μακεδονίας"/>
              </a:rPr>
              <a:t>Πανεπιστήμιο Δυτικής Μακεδονίας</a:t>
            </a:r>
            <a:endParaRPr lang="el-GR" u="sng" dirty="0" smtClean="0"/>
          </a:p>
          <a:p>
            <a:r>
              <a:rPr lang="el-GR" dirty="0" smtClean="0">
                <a:hlinkClick r:id="rId5" tooltip="Πανεπιστήμιο Αιγαίου"/>
              </a:rPr>
              <a:t>Πανεπιστήμιο Αιγαίου</a:t>
            </a:r>
            <a:endParaRPr lang="el-GR" dirty="0" smtClean="0"/>
          </a:p>
          <a:p>
            <a:r>
              <a:rPr lang="el-GR" dirty="0" smtClean="0">
                <a:hlinkClick r:id="rId6" tooltip="Πανεπιστήμιο Θεσσαλίας"/>
              </a:rPr>
              <a:t>Πανεπιστήμιο Θεσσαλίας</a:t>
            </a:r>
            <a:endParaRPr lang="el-GR" dirty="0" smtClean="0"/>
          </a:p>
          <a:p>
            <a:r>
              <a:rPr lang="el-GR" dirty="0" smtClean="0">
                <a:hlinkClick r:id="rId7" tooltip="Πανεπιστήμιο Πατρών"/>
              </a:rPr>
              <a:t>Πανεπιστήμιο Πατρών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ΣΧΟΛΕΣ ΣΤΟ Ε.Μ.Π.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Χημικών Μηχανικών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Αρχιτεκτόνων Μηχανικών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Εφαρμοσμένων Μαθηματικών και Φυσικών Επιστημών (Σ.Ε.Μ.Φ.Ε.)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Πολιτικών Μηχανικών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Μηχανολόγων Μηχανικών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ΣΧΟΛΕΣ ΣΤΟ Ε.Μ.Π.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Ναυπηγών Μηχανολόγων Μηχανικών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Ηλεκτρολόγων Μηχανικών και Μηχανικών Υπολογιστών (Σ.Η.Μ.Μ.Υ.)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Μηχανικών Μεταλλείων Μεταλλουργών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Σχολή Αγρονόμων Τοπογράφων Μηχανικών (Σ.Α.Τ.Μ.)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ΤΜΗΜΑΤΑ ΣΤΗΝ ΚΡΗΤΗ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Γενικό Τμήμα, 1984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Τμήμα Μηχανικών Παραγωγής και Διοίκησης (ΜΠΔ), 1984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Μηχανικών Ορυκτών Πόρων (ΜΗΧ.ΟΠ ή ΜΟΠ), 1987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Τμήμα Ηλεκτρονικών Μηχανικών και Μηχανικών Υπολογιστών (ΗΜΜΥ), 1990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Τμήμα Μηχανικών Περιβάλλοντος (ΜΗΠΕΡ), 1997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Τμήμα Αρχιτεκτόνων Μηχανικών (ΑΡΧ. ΜΗΧ), 2004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ΧΡΟΝΟΣ ΦΟΙΤΗΣΗΣ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 Στην Ελλάδα τα </a:t>
            </a:r>
            <a:r>
              <a:rPr lang="el-GR" dirty="0" smtClean="0">
                <a:solidFill>
                  <a:srgbClr val="FF0000"/>
                </a:solidFill>
              </a:rPr>
              <a:t>πολυτεχνικά τμήματα </a:t>
            </a:r>
            <a:r>
              <a:rPr lang="el-GR" dirty="0" smtClean="0">
                <a:solidFill>
                  <a:srgbClr val="FF0000"/>
                </a:solidFill>
              </a:rPr>
              <a:t>,και το Γεωπονικό πανεπιστήμιο,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είναι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πενταετούς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φοίτησης(10 εξάμηνα),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αλλά σε άλλες χώρες υπάρχουν και ομοειδή τμήματα τριών ή τεσσάρων ετών φοίτησης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Τα υπόλοιπα τμήματα ΑΕΙ και ΤΕΙ είναι τετραετούς φοίτησης(8 εξάμηνα).</a:t>
            </a: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ΤΜΗΜΑΤΑ ΜΕ ΕΙΔΙΚΟ ΜΑΘΗΜΑ(ΕΛΕΥΘΕΡΟ ,ΓΡΑΜΜΙΚΟ ΣΧΕΔΙΟ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ΑΡΧΙΤΕΚΤΟΝΩΝ ΜΗΧΑΝΙΚΩΝ</a:t>
            </a:r>
          </a:p>
          <a:p>
            <a:r>
              <a:rPr lang="el-GR" dirty="0" smtClean="0"/>
              <a:t>ΓΡΑΦΙΚΩΝ ΤΕΧΝΩΝ </a:t>
            </a:r>
          </a:p>
          <a:p>
            <a:r>
              <a:rPr lang="el-GR" dirty="0" smtClean="0"/>
              <a:t>ΦΩΤΟΓΡΑΦΙΑΣ</a:t>
            </a:r>
          </a:p>
          <a:p>
            <a:r>
              <a:rPr lang="el-GR" dirty="0" smtClean="0"/>
              <a:t>ΓΡΑΦΙΣΤΙΚΩΝ</a:t>
            </a:r>
          </a:p>
          <a:p>
            <a:r>
              <a:rPr lang="el-GR" dirty="0" smtClean="0"/>
              <a:t>ΔΙΑΚΟΣΜΗΤΙΚΗΣ</a:t>
            </a:r>
          </a:p>
          <a:p>
            <a:r>
              <a:rPr lang="el-GR" dirty="0" smtClean="0"/>
              <a:t>ΑΝΑΚΑΙΝΙΣΗ ΚΑΙ ΑΠΟΚΑΤΑΣΤΑΣΗ ΚΤΗΡΙΩΝ </a:t>
            </a:r>
          </a:p>
          <a:p>
            <a:r>
              <a:rPr lang="el-GR" dirty="0" smtClean="0"/>
              <a:t>ΣΥΝΤΗΡΗΣΗ ΑΡΧΑΙΟΤΗΤΩΝ</a:t>
            </a:r>
          </a:p>
          <a:p>
            <a:r>
              <a:rPr lang="el-GR" dirty="0" smtClean="0"/>
              <a:t>ΠΛΑΣΤΙΚΩΝ ΤΕΧΝΩΝ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171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Αποκορύφωμα</vt:lpstr>
      <vt:lpstr>4ο επιστημονικο πεδιο τεχνολογικεσ επιστημεσ</vt:lpstr>
      <vt:lpstr>ΑΥΤΟΤΕΛΗ ΠΟΛΥΤΕΧΝΕΙΑ</vt:lpstr>
      <vt:lpstr>ΠΟΛΥΤΕΧΝΙΚΕΣ ΣΧΟΛΕΣ</vt:lpstr>
      <vt:lpstr>ΣΧΟΛΕΣ ΣΤΟ Ε.Μ.Π.</vt:lpstr>
      <vt:lpstr>ΣΧΟΛΕΣ ΣΤΟ Ε.Μ.Π.</vt:lpstr>
      <vt:lpstr>ΤΜΗΜΑΤΑ ΣΤΗΝ ΚΡΗΤΗ</vt:lpstr>
      <vt:lpstr>ΧΡΟΝΟΣ ΦΟΙΤΗΣΗΣ</vt:lpstr>
      <vt:lpstr>ΤΜΗΜΑΤΑ ΜΕ ΕΙΔΙΚΟ ΜΑΘΗΜΑ(ΕΛΕΥΘΕΡΟ ,ΓΡΑΜΜΙΚΟ ΣΧΕΔΙΟ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πολυτεχνειο</dc:title>
  <dc:creator>ΘΩΜΑΣ</dc:creator>
  <cp:lastModifiedBy>Beastie</cp:lastModifiedBy>
  <cp:revision>21</cp:revision>
  <dcterms:created xsi:type="dcterms:W3CDTF">2013-04-18T15:41:53Z</dcterms:created>
  <dcterms:modified xsi:type="dcterms:W3CDTF">2013-04-20T07:02:48Z</dcterms:modified>
</cp:coreProperties>
</file>